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1"/>
  </p:notesMasterIdLst>
  <p:handoutMasterIdLst>
    <p:handoutMasterId r:id="rId32"/>
  </p:handoutMasterIdLst>
  <p:sldIdLst>
    <p:sldId id="306" r:id="rId5"/>
    <p:sldId id="307" r:id="rId6"/>
    <p:sldId id="316" r:id="rId7"/>
    <p:sldId id="317" r:id="rId8"/>
    <p:sldId id="340" r:id="rId9"/>
    <p:sldId id="320" r:id="rId10"/>
    <p:sldId id="318" r:id="rId11"/>
    <p:sldId id="319" r:id="rId12"/>
    <p:sldId id="321" r:id="rId13"/>
    <p:sldId id="322" r:id="rId14"/>
    <p:sldId id="323" r:id="rId15"/>
    <p:sldId id="314" r:id="rId16"/>
    <p:sldId id="338" r:id="rId17"/>
    <p:sldId id="328" r:id="rId18"/>
    <p:sldId id="330" r:id="rId19"/>
    <p:sldId id="324" r:id="rId20"/>
    <p:sldId id="327" r:id="rId21"/>
    <p:sldId id="329" r:id="rId22"/>
    <p:sldId id="331" r:id="rId23"/>
    <p:sldId id="332" r:id="rId24"/>
    <p:sldId id="335" r:id="rId25"/>
    <p:sldId id="334" r:id="rId26"/>
    <p:sldId id="333" r:id="rId27"/>
    <p:sldId id="337" r:id="rId28"/>
    <p:sldId id="336" r:id="rId29"/>
    <p:sldId id="339" r:id="rId30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931E9-2C58-43C8-9C3F-30036DE120FF}" v="2" dt="2023-11-08T08:08:14.728"/>
    <p1510:client id="{6C4A0F20-5944-46C2-86EE-41EF18E337C2}" v="254" dt="2023-11-08T10:01:42.120"/>
    <p1510:client id="{DD288B37-6417-44A8-B8F8-D170BB055C92}" v="866" dt="2023-11-08T10:00:20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392"/>
        <p:guide pos="7056"/>
        <p:guide orient="horz" pos="316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15A27AB6-8036-4355-ACB3-21EFA56C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5EC3737-EFE5-4775-8C29-CABA7AECA4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0E0BC-85B5-4181-B993-B7D94166F6B8}" type="datetime1">
              <a:rPr lang="pl-PL" smtClean="0"/>
              <a:t>08.11.2023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0AD6E36-80AF-4D19-A511-AAE38EBE3C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C5068D1-7F47-437B-BFB2-1DD0DB622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2E7D5-BB3B-457A-B049-E81E06B85F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065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479-AEA9-4FB8-BAE5-29C2D0FE82D7}" type="datetime1">
              <a:rPr lang="pl-PL" smtClean="0"/>
              <a:pPr/>
              <a:t>08.11.2023</a:t>
            </a:fld>
            <a:endParaRPr lang="pl-PL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9946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3586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8155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9032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2313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8935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8050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7718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446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5034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421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835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5131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1183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9773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583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4036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000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1852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6240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08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5091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260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0459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9620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413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a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4" name="Grafika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6" name="Grafika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a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4" name="Grafika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6" name="Grafika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5" name="Tekst — symbol zastępczy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7" name="Zawartość — symbol zastępczy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 rtl="0"/>
              <a:t>‹#›</a:t>
            </a:fld>
            <a:endParaRPr lang="pl-PL" noProof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stokąt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3" name="Obraz — symbol zastępczy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Obraz — symbol zastępczy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1" name="Obraz — symbol zastępczy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raz — symbol zastępczy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2" name="Obraz — symbol zastępczy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1" name="Obraz — symbol zastępczy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0" name="Obraz — symbol zastępczy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 rtl="0"/>
              <a:t>‹#›</a:t>
            </a:fld>
            <a:endParaRPr lang="pl-PL" noProof="0"/>
          </a:p>
        </p:txBody>
      </p:sp>
      <p:sp>
        <p:nvSpPr>
          <p:cNvPr id="8" name="Grafika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0" name="Grafika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2" name="Grafika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ytuł 2 —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a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21" name="Grafika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23" name="Grafika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raz — symbol zastępczy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 rtl="0"/>
              <a:t>‹#›</a:t>
            </a:fld>
            <a:endParaRPr lang="pl-PL" noProof="0"/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Grafika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3" name="Grafika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7" name="Grafika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 rtl="0"/>
              <a:t>‹#›</a:t>
            </a:fld>
            <a:endParaRPr lang="pl-PL" noProof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a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9" name="Grafika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Grafika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5" name="Grafika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6" name="Grafika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7" name="Grafika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1" name="Grafika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3" name="Grafika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 rtl="0"/>
              <a:t>‹#›</a:t>
            </a:fld>
            <a:endParaRPr lang="pl-PL" noProof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stokąt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3" name="Obraz — symbol zastępczy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 rtl="0"/>
              <a:t>‹#›</a:t>
            </a:fld>
            <a:endParaRPr lang="pl-PL" noProof="0"/>
          </a:p>
        </p:txBody>
      </p:sp>
      <p:sp>
        <p:nvSpPr>
          <p:cNvPr id="9" name="Grafika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1" name="Grafika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a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2" name="Grafika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4" name="Grafika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lnHNi0hdO0?feature=oembed" TargetMode="Externa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4341" y="3882893"/>
            <a:ext cx="5093208" cy="2648536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l-PL" sz="2000">
                <a:solidFill>
                  <a:schemeClr val="bg1"/>
                </a:solidFill>
              </a:rPr>
              <a:t>Natural Language Processing</a:t>
            </a:r>
          </a:p>
          <a:p>
            <a:pPr rtl="0"/>
            <a:r>
              <a:rPr lang="pl-PL"/>
              <a:t>Project 1 </a:t>
            </a:r>
            <a:r>
              <a:rPr lang="pl-PL" err="1"/>
              <a:t>proposal</a:t>
            </a:r>
            <a:endParaRPr lang="pl-PL"/>
          </a:p>
          <a:p>
            <a:pPr rtl="0"/>
            <a:endParaRPr lang="pl-PL"/>
          </a:p>
          <a:p>
            <a:pPr rtl="0"/>
            <a:r>
              <a:rPr lang="pl-PL"/>
              <a:t>Szymon Maksymiuk</a:t>
            </a:r>
          </a:p>
          <a:p>
            <a:pPr rtl="0"/>
            <a:r>
              <a:rPr lang="pl-PL"/>
              <a:t>Adam </a:t>
            </a:r>
            <a:r>
              <a:rPr lang="pl-PL" err="1"/>
              <a:t>Narożniak</a:t>
            </a:r>
            <a:endParaRPr lang="pl-PL"/>
          </a:p>
          <a:p>
            <a:pPr rtl="0"/>
            <a:r>
              <a:rPr lang="pl-PL"/>
              <a:t>Władysław Olejnik</a:t>
            </a:r>
          </a:p>
          <a:p>
            <a:pPr rtl="0"/>
            <a:r>
              <a:rPr lang="pl-PL"/>
              <a:t>Patryk Świątek</a:t>
            </a:r>
          </a:p>
          <a:p>
            <a:pPr rtl="0"/>
            <a:endParaRPr lang="pl-PL" sz="2000">
              <a:solidFill>
                <a:schemeClr val="bg1"/>
              </a:solidFill>
            </a:endParaRPr>
          </a:p>
          <a:p>
            <a:pPr rtl="0"/>
            <a:endParaRPr lang="pl-PL" sz="2000">
              <a:solidFill>
                <a:schemeClr val="bg1"/>
              </a:solidFill>
            </a:endParaRPr>
          </a:p>
          <a:p>
            <a:pPr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-537356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en-US" sz="3200"/>
              <a:t>Soccernet-v2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10</a:t>
            </a:fld>
            <a:endParaRPr lang="pl-PL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2CE8FC5-33BD-1B44-1DFD-A3CAFF072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166" y="2513744"/>
            <a:ext cx="7108114" cy="3792085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F4F61A5C-07E6-3763-CD87-8F0602407B67}"/>
              </a:ext>
            </a:extLst>
          </p:cNvPr>
          <p:cNvSpPr txBox="1"/>
          <p:nvPr/>
        </p:nvSpPr>
        <p:spPr>
          <a:xfrm>
            <a:off x="9223513" y="3255624"/>
            <a:ext cx="29684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Updated version of </a:t>
            </a:r>
            <a:r>
              <a:rPr lang="en-US" err="1">
                <a:solidFill>
                  <a:schemeClr val="bg1"/>
                </a:solidFill>
              </a:rPr>
              <a:t>SoccerNet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17 types of labels instead of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An average of 221 labels per match (17 times more than for the previous version).</a:t>
            </a:r>
          </a:p>
        </p:txBody>
      </p:sp>
    </p:spTree>
    <p:extLst>
      <p:ext uri="{BB962C8B-B14F-4D97-AF65-F5344CB8AC3E}">
        <p14:creationId xmlns:p14="http://schemas.microsoft.com/office/powerpoint/2010/main" val="2206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106770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en-US" sz="3200"/>
              <a:t>TRANSCRIPTS</a:t>
            </a:r>
            <a:r>
              <a:rPr lang="pl-PL" sz="3200"/>
              <a:t> </a:t>
            </a:r>
            <a:r>
              <a:rPr lang="en-US" sz="3200"/>
              <a:t>GENERATION</a:t>
            </a:r>
            <a:r>
              <a:rPr lang="pl-PL" sz="3200"/>
              <a:t>:</a:t>
            </a:r>
            <a:r>
              <a:rPr lang="en-US" sz="3200"/>
              <a:t> WHISPER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11</a:t>
            </a:fld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4F61A5C-07E6-3763-CD87-8F0602407B67}"/>
              </a:ext>
            </a:extLst>
          </p:cNvPr>
          <p:cNvSpPr txBox="1"/>
          <p:nvPr/>
        </p:nvSpPr>
        <p:spPr>
          <a:xfrm>
            <a:off x="6095999" y="1714396"/>
            <a:ext cx="57812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ASR model developed by OpenAI.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Transformer encoder-decoder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Trained on different speech processing tasks: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multilingual speech recognition,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speech translation,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spoken language identification,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voice activity detection.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76B6EF-BBA6-500E-3596-3BA6C408D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204" y="3876299"/>
            <a:ext cx="9423069" cy="22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7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b="1" cap="all" spc="400" err="1">
                <a:solidFill>
                  <a:schemeClr val="bg1"/>
                </a:solidFill>
                <a:latin typeface="+mn-lt"/>
              </a:rPr>
              <a:t>Research</a:t>
            </a:r>
            <a:r>
              <a:rPr lang="pl-PL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b="1" cap="all" spc="400" err="1">
                <a:solidFill>
                  <a:schemeClr val="bg1"/>
                </a:solidFill>
                <a:latin typeface="+mn-lt"/>
              </a:rPr>
              <a:t>questions</a:t>
            </a:r>
            <a:endParaRPr lang="pl-PL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426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617" y="-172231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Research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questions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13</a:t>
            </a:fld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489061E-B241-20CC-D12F-9D8E86FD5665}"/>
              </a:ext>
            </a:extLst>
          </p:cNvPr>
          <p:cNvSpPr txBox="1"/>
          <p:nvPr/>
        </p:nvSpPr>
        <p:spPr>
          <a:xfrm>
            <a:off x="1809205" y="1369975"/>
            <a:ext cx="10189029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How</a:t>
            </a:r>
            <a:r>
              <a:rPr lang="en-US">
                <a:solidFill>
                  <a:schemeClr val="bg1"/>
                </a:solidFill>
              </a:rPr>
              <a:t> well does the tabulated data we have</a:t>
            </a:r>
            <a:r>
              <a:rPr lang="pl-PL">
                <a:solidFill>
                  <a:schemeClr val="bg1"/>
                </a:solidFill>
              </a:rPr>
              <a:t>,</a:t>
            </a:r>
            <a:r>
              <a:rPr lang="en-US">
                <a:solidFill>
                  <a:schemeClr val="bg1"/>
                </a:solidFill>
              </a:rPr>
              <a:t> explain the estimated sentiment?</a:t>
            </a:r>
            <a:endParaRPr lang="pl-P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Statistical</a:t>
            </a:r>
            <a:r>
              <a:rPr lang="en-US">
                <a:solidFill>
                  <a:schemeClr val="bg1"/>
                </a:solidFill>
              </a:rPr>
              <a:t> differences between lexical and ML approaches?</a:t>
            </a:r>
            <a:endParaRPr lang="pl-P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Can</a:t>
            </a:r>
            <a:r>
              <a:rPr lang="en-US">
                <a:solidFill>
                  <a:schemeClr val="bg1"/>
                </a:solidFill>
              </a:rPr>
              <a:t> emotion intensification serve as an indicator of an important event?</a:t>
            </a:r>
            <a:endParaRPr lang="pl-P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are the differences between sentiment from text and emotion from audio?</a:t>
            </a:r>
            <a:endParaRPr lang="pl-P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Do</a:t>
            </a:r>
            <a:r>
              <a:rPr lang="en-US">
                <a:solidFill>
                  <a:schemeClr val="bg1"/>
                </a:solidFill>
              </a:rPr>
              <a:t> we really need audio data to spot interesting relationships? Is text alone not enough?</a:t>
            </a:r>
            <a:endParaRPr lang="pl-P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Do</a:t>
            </a:r>
            <a:r>
              <a:rPr lang="en-US">
                <a:solidFill>
                  <a:schemeClr val="bg1"/>
                </a:solidFill>
              </a:rPr>
              <a:t> commentators of different nationalities react differently to the same events during a match?</a:t>
            </a:r>
            <a:endParaRPr lang="pl-P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How</a:t>
            </a:r>
            <a:r>
              <a:rPr lang="en-US">
                <a:solidFill>
                  <a:schemeClr val="bg1"/>
                </a:solidFill>
              </a:rPr>
              <a:t> much and for how long do emotions intensify after important events in a match?</a:t>
            </a:r>
            <a:endParaRPr lang="pl-P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Can</a:t>
            </a:r>
            <a:r>
              <a:rPr lang="en-US">
                <a:solidFill>
                  <a:schemeClr val="bg1"/>
                </a:solidFill>
              </a:rPr>
              <a:t> emotion intensification serve as an indicator of a future important event?</a:t>
            </a:r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1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626" y="585216"/>
            <a:ext cx="8363182" cy="2276856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Project </a:t>
            </a:r>
            <a:r>
              <a:rPr lang="pl-PL" err="1"/>
              <a:t>Approach</a:t>
            </a:r>
            <a:endParaRPr lang="pl-PL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55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996" y="-172231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PROject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approach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15</a:t>
            </a:fld>
            <a:endParaRPr lang="pl-PL"/>
          </a:p>
        </p:txBody>
      </p:sp>
      <p:pic>
        <p:nvPicPr>
          <p:cNvPr id="11" name="Obraz 10" descr="Obraz zawierający tekst, zrzut ekranu, diagram, design&#10;&#10;Opis wygenerowany automatycznie">
            <a:extLst>
              <a:ext uri="{FF2B5EF4-FFF2-40B4-BE49-F238E27FC236}">
                <a16:creationId xmlns:a16="http://schemas.microsoft.com/office/drawing/2014/main" id="{F38CF29A-EB12-C967-50FA-E1BEEFA8E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135" y="316891"/>
            <a:ext cx="9445568" cy="63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626" y="585216"/>
            <a:ext cx="8363182" cy="227685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/>
              <a:t>Preliminary Data Exploration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079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142" y="-172231"/>
            <a:ext cx="5657849" cy="1477048"/>
          </a:xfrm>
        </p:spPr>
        <p:txBody>
          <a:bodyPr rtlCol="0">
            <a:normAutofit/>
          </a:bodyPr>
          <a:lstStyle/>
          <a:p>
            <a:pPr rtl="0"/>
            <a:r>
              <a:rPr lang="pl-PL" sz="2800"/>
              <a:t>Preliminary Data Exploration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17</a:t>
            </a:fld>
            <a:endParaRPr lang="pl-PL"/>
          </a:p>
        </p:txBody>
      </p:sp>
      <p:pic>
        <p:nvPicPr>
          <p:cNvPr id="4" name="Symbol zastępczy zawartości 7" descr="Obraz zawierający tekst, linia, Czcionka, Wykres&#10;&#10;Opis wygenerowany automatycznie">
            <a:extLst>
              <a:ext uri="{FF2B5EF4-FFF2-40B4-BE49-F238E27FC236}">
                <a16:creationId xmlns:a16="http://schemas.microsoft.com/office/drawing/2014/main" id="{03A5B6A1-7810-3B98-B51B-198EDAB87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183" y="3205104"/>
            <a:ext cx="5170265" cy="2981024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3E80DBF-610D-796C-6208-5749C61BD113}"/>
              </a:ext>
            </a:extLst>
          </p:cNvPr>
          <p:cNvSpPr txBox="1"/>
          <p:nvPr/>
        </p:nvSpPr>
        <p:spPr>
          <a:xfrm>
            <a:off x="6947452" y="1642789"/>
            <a:ext cx="5657850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err="1">
                <a:solidFill>
                  <a:schemeClr val="bg1"/>
                </a:solidFill>
              </a:rPr>
              <a:t>Tokens</a:t>
            </a:r>
            <a:r>
              <a:rPr lang="pl-PL">
                <a:solidFill>
                  <a:schemeClr val="bg1"/>
                </a:solidFill>
              </a:rPr>
              <a:t> vs </a:t>
            </a:r>
            <a:r>
              <a:rPr lang="pl-PL" err="1">
                <a:solidFill>
                  <a:schemeClr val="bg1"/>
                </a:solidFill>
              </a:rPr>
              <a:t>types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err="1">
                <a:solidFill>
                  <a:schemeClr val="bg1"/>
                </a:solidFill>
              </a:rPr>
              <a:t>Average</a:t>
            </a:r>
            <a:r>
              <a:rPr lang="pl-PL">
                <a:solidFill>
                  <a:schemeClr val="bg1"/>
                </a:solidFill>
              </a:rPr>
              <a:t> </a:t>
            </a:r>
            <a:r>
              <a:rPr lang="pl-PL" err="1">
                <a:solidFill>
                  <a:schemeClr val="bg1"/>
                </a:solidFill>
              </a:rPr>
              <a:t>statement</a:t>
            </a:r>
            <a:r>
              <a:rPr lang="pl-PL">
                <a:solidFill>
                  <a:schemeClr val="bg1"/>
                </a:solidFill>
              </a:rPr>
              <a:t> </a:t>
            </a:r>
            <a:r>
              <a:rPr lang="pl-PL" err="1">
                <a:solidFill>
                  <a:schemeClr val="bg1"/>
                </a:solidFill>
              </a:rPr>
              <a:t>length</a:t>
            </a:r>
            <a:r>
              <a:rPr lang="pl-PL">
                <a:solidFill>
                  <a:schemeClr val="bg1"/>
                </a:solidFill>
              </a:rPr>
              <a:t> </a:t>
            </a:r>
            <a:r>
              <a:rPr lang="pl-PL" err="1">
                <a:solidFill>
                  <a:schemeClr val="bg1"/>
                </a:solidFill>
              </a:rPr>
              <a:t>acorss</a:t>
            </a:r>
            <a:r>
              <a:rPr lang="pl-PL">
                <a:solidFill>
                  <a:schemeClr val="bg1"/>
                </a:solidFill>
              </a:rPr>
              <a:t> </a:t>
            </a:r>
            <a:r>
              <a:rPr lang="pl-PL" err="1">
                <a:solidFill>
                  <a:schemeClr val="bg1"/>
                </a:solidFill>
              </a:rPr>
              <a:t>languages</a:t>
            </a:r>
            <a:endParaRPr lang="pl-P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err="1">
                <a:solidFill>
                  <a:schemeClr val="bg1"/>
                </a:solidFill>
              </a:rPr>
              <a:t>Filtering</a:t>
            </a:r>
            <a:r>
              <a:rPr lang="pl-PL">
                <a:solidFill>
                  <a:schemeClr val="bg1"/>
                </a:solidFill>
              </a:rPr>
              <a:t> </a:t>
            </a:r>
            <a:r>
              <a:rPr lang="pl-PL" err="1">
                <a:solidFill>
                  <a:schemeClr val="bg1"/>
                </a:solidFill>
              </a:rPr>
              <a:t>proper</a:t>
            </a:r>
            <a:r>
              <a:rPr lang="pl-PL">
                <a:solidFill>
                  <a:schemeClr val="bg1"/>
                </a:solidFill>
              </a:rPr>
              <a:t> </a:t>
            </a:r>
            <a:r>
              <a:rPr lang="pl-PL" err="1">
                <a:solidFill>
                  <a:schemeClr val="bg1"/>
                </a:solidFill>
              </a:rPr>
              <a:t>names</a:t>
            </a:r>
            <a:endParaRPr lang="pl-P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err="1">
                <a:solidFill>
                  <a:schemeClr val="bg1"/>
                </a:solidFill>
              </a:rPr>
              <a:t>Words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repetition</a:t>
            </a:r>
            <a:r>
              <a:rPr lang="pl-PL">
                <a:solidFill>
                  <a:schemeClr val="bg1"/>
                </a:solidFill>
              </a:rPr>
              <a:t> and </a:t>
            </a:r>
            <a:r>
              <a:rPr lang="pl-PL" err="1">
                <a:solidFill>
                  <a:schemeClr val="bg1"/>
                </a:solidFill>
              </a:rPr>
              <a:t>stopwords</a:t>
            </a:r>
            <a:r>
              <a:rPr lang="pl-PL">
                <a:solidFill>
                  <a:schemeClr val="bg1"/>
                </a:solidFill>
              </a:rPr>
              <a:t> </a:t>
            </a:r>
            <a:r>
              <a:rPr lang="pl-PL" err="1">
                <a:solidFill>
                  <a:schemeClr val="bg1"/>
                </a:solidFill>
              </a:rPr>
              <a:t>count</a:t>
            </a:r>
            <a:endParaRPr lang="pl-PL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err="1">
                <a:solidFill>
                  <a:schemeClr val="bg1"/>
                </a:solidFill>
              </a:rPr>
              <a:t>Overall</a:t>
            </a:r>
            <a:r>
              <a:rPr lang="pl-PL">
                <a:solidFill>
                  <a:schemeClr val="bg1"/>
                </a:solidFill>
              </a:rPr>
              <a:t> </a:t>
            </a:r>
            <a:r>
              <a:rPr lang="pl-PL" err="1">
                <a:solidFill>
                  <a:schemeClr val="bg1"/>
                </a:solidFill>
              </a:rPr>
              <a:t>language</a:t>
            </a:r>
            <a:r>
              <a:rPr lang="pl-PL">
                <a:solidFill>
                  <a:schemeClr val="bg1"/>
                </a:solidFill>
              </a:rPr>
              <a:t> </a:t>
            </a:r>
            <a:r>
              <a:rPr lang="pl-PL" err="1">
                <a:solidFill>
                  <a:schemeClr val="bg1"/>
                </a:solidFill>
              </a:rPr>
              <a:t>complexity</a:t>
            </a:r>
            <a:r>
              <a:rPr lang="pl-PL">
                <a:solidFill>
                  <a:schemeClr val="bg1"/>
                </a:solidFill>
              </a:rPr>
              <a:t>: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err="1">
                <a:solidFill>
                  <a:schemeClr val="bg1"/>
                </a:solidFill>
              </a:rPr>
              <a:t>Lexical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readability</a:t>
            </a:r>
            <a:r>
              <a:rPr lang="pl-PL">
                <a:solidFill>
                  <a:schemeClr val="bg1"/>
                </a:solidFill>
              </a:rPr>
              <a:t> (</a:t>
            </a:r>
            <a:r>
              <a:rPr lang="pl-PL" err="1">
                <a:solidFill>
                  <a:schemeClr val="bg1"/>
                </a:solidFill>
              </a:rPr>
              <a:t>Flesch-Kinacid</a:t>
            </a:r>
            <a:r>
              <a:rPr lang="pl-PL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err="1">
                <a:solidFill>
                  <a:schemeClr val="bg1"/>
                </a:solidFill>
              </a:rPr>
              <a:t>Lexical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richness</a:t>
            </a:r>
            <a:r>
              <a:rPr lang="pl-PL">
                <a:solidFill>
                  <a:schemeClr val="bg1"/>
                </a:solidFill>
              </a:rPr>
              <a:t> (TTR, </a:t>
            </a:r>
            <a:r>
              <a:rPr lang="pl-PL" err="1">
                <a:solidFill>
                  <a:schemeClr val="bg1"/>
                </a:solidFill>
              </a:rPr>
              <a:t>Hapax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richness</a:t>
            </a:r>
            <a:r>
              <a:rPr lang="pl-PL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2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626" y="585216"/>
            <a:ext cx="8363182" cy="2276856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SENTIMENT ANALYSIS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47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-11894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en-US" sz="3200"/>
              <a:t>Lexicon-based "models"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19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35C7AB4-81A8-3B98-13CD-E91006D871A7}"/>
              </a:ext>
            </a:extLst>
          </p:cNvPr>
          <p:cNvSpPr txBox="1"/>
          <p:nvPr/>
        </p:nvSpPr>
        <p:spPr>
          <a:xfrm>
            <a:off x="4672031" y="1802082"/>
            <a:ext cx="6097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LEXICON =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Interpretable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Creation is time consuming (manual creation)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Dictionary size limited by the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Based on expert knowledge</a:t>
            </a:r>
          </a:p>
        </p:txBody>
      </p:sp>
    </p:spTree>
    <p:extLst>
      <p:ext uri="{BB962C8B-B14F-4D97-AF65-F5344CB8AC3E}">
        <p14:creationId xmlns:p14="http://schemas.microsoft.com/office/powerpoint/2010/main" val="21999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l-PL" b="1" cap="all" spc="400">
                <a:solidFill>
                  <a:schemeClr val="bg1"/>
                </a:solidFill>
                <a:latin typeface="+mn-lt"/>
              </a:rPr>
              <a:t>Why is it interesting?</a:t>
            </a:r>
            <a:endParaRPr lang="pl-PL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174" y="40830"/>
            <a:ext cx="6261652" cy="1477048"/>
          </a:xfrm>
        </p:spPr>
        <p:txBody>
          <a:bodyPr rtlCol="0">
            <a:normAutofit/>
          </a:bodyPr>
          <a:lstStyle/>
          <a:p>
            <a:pPr rtl="0"/>
            <a:r>
              <a:rPr lang="en-US" sz="3200">
                <a:ea typeface="+mj-lt"/>
                <a:cs typeface="+mj-lt"/>
              </a:rPr>
              <a:t>semantic orientation lexicons</a:t>
            </a:r>
            <a:br>
              <a:rPr lang="en-US" sz="3200">
                <a:ea typeface="+mj-lt"/>
                <a:cs typeface="+mj-lt"/>
              </a:rPr>
            </a:br>
            <a:r>
              <a:rPr lang="en-US" sz="1800">
                <a:ea typeface="+mj-lt"/>
                <a:cs typeface="+mj-lt"/>
              </a:rPr>
              <a:t>(POLARITY-BASED)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20</a:t>
            </a:fld>
            <a:endParaRPr lang="pl-PL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E141640-4E6F-3963-2151-3AA4637D3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989666"/>
              </p:ext>
            </p:extLst>
          </p:nvPr>
        </p:nvGraphicFramePr>
        <p:xfrm>
          <a:off x="1991139" y="1994590"/>
          <a:ext cx="6035034" cy="22910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678">
                  <a:extLst>
                    <a:ext uri="{9D8B030D-6E8A-4147-A177-3AD203B41FA5}">
                      <a16:colId xmlns:a16="http://schemas.microsoft.com/office/drawing/2014/main" val="2201937565"/>
                    </a:ext>
                  </a:extLst>
                </a:gridCol>
                <a:gridCol w="2011678">
                  <a:extLst>
                    <a:ext uri="{9D8B030D-6E8A-4147-A177-3AD203B41FA5}">
                      <a16:colId xmlns:a16="http://schemas.microsoft.com/office/drawing/2014/main" val="1852564590"/>
                    </a:ext>
                  </a:extLst>
                </a:gridCol>
                <a:gridCol w="2011678">
                  <a:extLst>
                    <a:ext uri="{9D8B030D-6E8A-4147-A177-3AD203B41FA5}">
                      <a16:colId xmlns:a16="http://schemas.microsoft.com/office/drawing/2014/main" val="10372999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1532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POLARITY-BASED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This pass is </a:t>
                      </a:r>
                      <a:r>
                        <a:rPr lang="en-US" sz="1800" b="1" u="none" strike="noStrike" noProof="0">
                          <a:solidFill>
                            <a:srgbClr val="000000"/>
                          </a:solidFill>
                        </a:rPr>
                        <a:t>good</a:t>
                      </a: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25736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/>
                        <a:t>POLARITY-BASED</a:t>
                      </a:r>
                      <a:endParaRPr lang="en-US" u="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This pass is </a:t>
                      </a:r>
                      <a:r>
                        <a:rPr lang="en-US" b="1"/>
                        <a:t>amazing</a:t>
                      </a:r>
                      <a:r>
                        <a:rPr lang="en-US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206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POLARITY-BASED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This pass is </a:t>
                      </a:r>
                      <a:r>
                        <a:rPr lang="en-US" sz="1800" b="1" u="none" strike="noStrike" noProof="0">
                          <a:solidFill>
                            <a:srgbClr val="000000"/>
                          </a:solidFill>
                        </a:rPr>
                        <a:t>not bad</a:t>
                      </a: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820412"/>
                  </a:ext>
                </a:extLst>
              </a:tr>
            </a:tbl>
          </a:graphicData>
        </a:graphic>
      </p:graphicFrame>
      <p:pic>
        <p:nvPicPr>
          <p:cNvPr id="4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4F2532F1-2421-4D59-8F9C-19FD66A66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139" y="4285669"/>
            <a:ext cx="6035034" cy="213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114" y="-11894"/>
            <a:ext cx="6234982" cy="1477048"/>
          </a:xfrm>
        </p:spPr>
        <p:txBody>
          <a:bodyPr rtlCol="0">
            <a:normAutofit/>
          </a:bodyPr>
          <a:lstStyle/>
          <a:p>
            <a:pPr rtl="0"/>
            <a:r>
              <a:rPr lang="en-US" sz="3200">
                <a:ea typeface="+mj-lt"/>
                <a:cs typeface="+mj-lt"/>
              </a:rPr>
              <a:t>sentiment intensity lexicons</a:t>
            </a:r>
            <a:br>
              <a:rPr lang="en-US" sz="3200">
                <a:ea typeface="+mj-lt"/>
                <a:cs typeface="+mj-lt"/>
              </a:rPr>
            </a:br>
            <a:r>
              <a:rPr lang="en-US" sz="1800">
                <a:ea typeface="+mj-lt"/>
                <a:cs typeface="+mj-lt"/>
              </a:rPr>
              <a:t>(valence-based)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21</a:t>
            </a:fld>
            <a:endParaRPr lang="pl-PL"/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21B7AF84-1733-802E-7ECC-28CB725346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2573588"/>
              </p:ext>
            </p:extLst>
          </p:nvPr>
        </p:nvGraphicFramePr>
        <p:xfrm>
          <a:off x="2466071" y="3224142"/>
          <a:ext cx="6035034" cy="22910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678">
                  <a:extLst>
                    <a:ext uri="{9D8B030D-6E8A-4147-A177-3AD203B41FA5}">
                      <a16:colId xmlns:a16="http://schemas.microsoft.com/office/drawing/2014/main" val="2486318705"/>
                    </a:ext>
                  </a:extLst>
                </a:gridCol>
                <a:gridCol w="2011678">
                  <a:extLst>
                    <a:ext uri="{9D8B030D-6E8A-4147-A177-3AD203B41FA5}">
                      <a16:colId xmlns:a16="http://schemas.microsoft.com/office/drawing/2014/main" val="589840296"/>
                    </a:ext>
                  </a:extLst>
                </a:gridCol>
                <a:gridCol w="2011678">
                  <a:extLst>
                    <a:ext uri="{9D8B030D-6E8A-4147-A177-3AD203B41FA5}">
                      <a16:colId xmlns:a16="http://schemas.microsoft.com/office/drawing/2014/main" val="1338540223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2083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VALENCE-BASED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This pass is </a:t>
                      </a:r>
                      <a:r>
                        <a:rPr lang="en-US" sz="1800" b="1" u="none" strike="noStrike" noProof="0">
                          <a:solidFill>
                            <a:srgbClr val="000000"/>
                          </a:solidFill>
                        </a:rPr>
                        <a:t>good</a:t>
                      </a: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71468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/>
                        <a:t>VALENCE-BASED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This pass is </a:t>
                      </a:r>
                      <a:r>
                        <a:rPr lang="en-US" b="1"/>
                        <a:t>amazing</a:t>
                      </a:r>
                      <a:r>
                        <a:rPr lang="en-US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+1.5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48062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VALENCE-BASED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This pass is </a:t>
                      </a:r>
                      <a:r>
                        <a:rPr lang="en-US" sz="1800" b="1" u="none" strike="noStrike" noProof="0">
                          <a:solidFill>
                            <a:srgbClr val="000000"/>
                          </a:solidFill>
                        </a:rPr>
                        <a:t>not bad</a:t>
                      </a: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854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5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7" y="-172231"/>
            <a:ext cx="5280826" cy="1477048"/>
          </a:xfrm>
        </p:spPr>
        <p:txBody>
          <a:bodyPr rtlCol="0">
            <a:normAutofit/>
          </a:bodyPr>
          <a:lstStyle/>
          <a:p>
            <a:pPr rtl="0"/>
            <a:r>
              <a:rPr lang="en-US" sz="3200">
                <a:ea typeface="+mj-lt"/>
                <a:cs typeface="+mj-lt"/>
              </a:rPr>
              <a:t>Context aware lexicons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22</a:t>
            </a:fld>
            <a:endParaRPr lang="pl-PL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6759067-3210-B967-A37A-D882AF6D66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163275"/>
              </p:ext>
            </p:extLst>
          </p:nvPr>
        </p:nvGraphicFramePr>
        <p:xfrm>
          <a:off x="2457426" y="3175023"/>
          <a:ext cx="6035034" cy="22910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678">
                  <a:extLst>
                    <a:ext uri="{9D8B030D-6E8A-4147-A177-3AD203B41FA5}">
                      <a16:colId xmlns:a16="http://schemas.microsoft.com/office/drawing/2014/main" val="2486318705"/>
                    </a:ext>
                  </a:extLst>
                </a:gridCol>
                <a:gridCol w="2011678">
                  <a:extLst>
                    <a:ext uri="{9D8B030D-6E8A-4147-A177-3AD203B41FA5}">
                      <a16:colId xmlns:a16="http://schemas.microsoft.com/office/drawing/2014/main" val="589840296"/>
                    </a:ext>
                  </a:extLst>
                </a:gridCol>
                <a:gridCol w="2011678">
                  <a:extLst>
                    <a:ext uri="{9D8B030D-6E8A-4147-A177-3AD203B41FA5}">
                      <a16:colId xmlns:a16="http://schemas.microsoft.com/office/drawing/2014/main" val="1338540223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2083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CONTEXT AWARE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Rockwel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This pass is </a:t>
                      </a:r>
                      <a:r>
                        <a:rPr lang="en-US" sz="1800" b="1" u="none" strike="noStrike" noProof="0">
                          <a:solidFill>
                            <a:srgbClr val="000000"/>
                          </a:solidFill>
                        </a:rPr>
                        <a:t>good</a:t>
                      </a: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71468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/>
                        <a:t>CONTEXT AWARE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This pass is </a:t>
                      </a:r>
                      <a:r>
                        <a:rPr lang="en-US" b="1"/>
                        <a:t>amazing</a:t>
                      </a:r>
                      <a:r>
                        <a:rPr lang="en-US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+1.5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48062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CONTEXT AWARE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This pass is </a:t>
                      </a:r>
                      <a:r>
                        <a:rPr lang="en-US" sz="1800" b="1" u="none" strike="noStrike" noProof="0">
                          <a:solidFill>
                            <a:srgbClr val="000000"/>
                          </a:solidFill>
                        </a:rPr>
                        <a:t>not bad</a:t>
                      </a:r>
                      <a:r>
                        <a:rPr lang="en-US" sz="1800" b="0" u="none" strike="noStrike" noProof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+1.0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854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73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-537356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VADER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23</a:t>
            </a:fld>
            <a:endParaRPr lang="pl-PL"/>
          </a:p>
        </p:txBody>
      </p:sp>
      <p:pic>
        <p:nvPicPr>
          <p:cNvPr id="2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E9AA4053-DD13-5B73-D058-6D9132ECF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537" y="1290826"/>
            <a:ext cx="7818663" cy="4991966"/>
          </a:xfrm>
          <a:prstGeom prst="rect">
            <a:avLst/>
          </a:prstGeom>
        </p:spPr>
      </p:pic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3B48AB44-784A-A98C-246B-B7B888B0464B}"/>
              </a:ext>
            </a:extLst>
          </p:cNvPr>
          <p:cNvSpPr/>
          <p:nvPr/>
        </p:nvSpPr>
        <p:spPr>
          <a:xfrm>
            <a:off x="6427464" y="4379251"/>
            <a:ext cx="3374571" cy="2109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D6ABA96A-8AED-6EAF-3CF7-8D4849040776}"/>
              </a:ext>
            </a:extLst>
          </p:cNvPr>
          <p:cNvSpPr/>
          <p:nvPr/>
        </p:nvSpPr>
        <p:spPr>
          <a:xfrm>
            <a:off x="2392946" y="4372448"/>
            <a:ext cx="3973285" cy="2177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3B5EDBFD-0914-06EA-BBB0-B5E5CCC5A673}"/>
              </a:ext>
            </a:extLst>
          </p:cNvPr>
          <p:cNvSpPr/>
          <p:nvPr/>
        </p:nvSpPr>
        <p:spPr>
          <a:xfrm>
            <a:off x="6427464" y="2644341"/>
            <a:ext cx="3531053" cy="1836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E5F13271-1154-D673-0181-9A0EEEBCDCAD}"/>
              </a:ext>
            </a:extLst>
          </p:cNvPr>
          <p:cNvSpPr/>
          <p:nvPr/>
        </p:nvSpPr>
        <p:spPr>
          <a:xfrm>
            <a:off x="2392945" y="2644341"/>
            <a:ext cx="3973285" cy="2177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5851BAF5-1452-05FE-01CB-AB1F91320ABF}"/>
              </a:ext>
            </a:extLst>
          </p:cNvPr>
          <p:cNvSpPr txBox="1"/>
          <p:nvPr/>
        </p:nvSpPr>
        <p:spPr>
          <a:xfrm>
            <a:off x="10261815" y="3325144"/>
            <a:ext cx="19301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err="1">
                <a:solidFill>
                  <a:schemeClr val="bg1"/>
                </a:solidFill>
              </a:rPr>
              <a:t>Lexicon-based</a:t>
            </a:r>
            <a:r>
              <a:rPr lang="pl-PL">
                <a:solidFill>
                  <a:schemeClr val="bg1"/>
                </a:solidFill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err="1">
                <a:solidFill>
                  <a:schemeClr val="bg1"/>
                </a:solidFill>
              </a:rPr>
              <a:t>Rule-base</a:t>
            </a:r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22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-537356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FLAIR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24</a:t>
            </a:fld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F7AA3EB-2180-26B7-1A84-F64E71CEFCF5}"/>
              </a:ext>
            </a:extLst>
          </p:cNvPr>
          <p:cNvSpPr txBox="1"/>
          <p:nvPr/>
        </p:nvSpPr>
        <p:spPr>
          <a:xfrm>
            <a:off x="8876678" y="1385641"/>
            <a:ext cx="28892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err="1">
                <a:solidFill>
                  <a:schemeClr val="bg1"/>
                </a:solidFill>
              </a:rPr>
              <a:t>Powerfull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framework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which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utilizes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different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models</a:t>
            </a:r>
            <a:r>
              <a:rPr lang="pl-PL" sz="1600">
                <a:solidFill>
                  <a:schemeClr val="bg1"/>
                </a:solidFill>
              </a:rPr>
              <a:t> and </a:t>
            </a:r>
            <a:r>
              <a:rPr lang="pl-PL" sz="1600" err="1">
                <a:solidFill>
                  <a:schemeClr val="bg1"/>
                </a:solidFill>
              </a:rPr>
              <a:t>approaches</a:t>
            </a:r>
            <a:endParaRPr lang="pl-PL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>
                <a:solidFill>
                  <a:schemeClr val="bg1"/>
                </a:solidFill>
              </a:rPr>
              <a:t>S</a:t>
            </a:r>
            <a:r>
              <a:rPr lang="en-US" sz="1600" err="1">
                <a:solidFill>
                  <a:schemeClr val="bg1"/>
                </a:solidFill>
              </a:rPr>
              <a:t>upports</a:t>
            </a:r>
            <a:r>
              <a:rPr lang="en-US" sz="1600">
                <a:solidFill>
                  <a:schemeClr val="bg1"/>
                </a:solidFill>
              </a:rPr>
              <a:t> many types of text anal</a:t>
            </a:r>
            <a:r>
              <a:rPr lang="pl-PL" sz="1600">
                <a:solidFill>
                  <a:schemeClr val="bg1"/>
                </a:solidFill>
              </a:rPr>
              <a:t>y</a:t>
            </a:r>
            <a:r>
              <a:rPr lang="en-US" sz="1600">
                <a:solidFill>
                  <a:schemeClr val="bg1"/>
                </a:solidFill>
              </a:rPr>
              <a:t>sis, including sequence labeling, text classification, similarity learning and text regression.</a:t>
            </a:r>
            <a:endParaRPr lang="pl-PL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err="1">
                <a:solidFill>
                  <a:schemeClr val="bg1"/>
                </a:solidFill>
              </a:rPr>
              <a:t>Supports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many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embeddings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en-US" sz="1600">
                <a:solidFill>
                  <a:schemeClr val="bg1"/>
                </a:solidFill>
              </a:rPr>
              <a:t>including </a:t>
            </a:r>
            <a:r>
              <a:rPr lang="en-US" sz="1600" err="1">
                <a:solidFill>
                  <a:schemeClr val="bg1"/>
                </a:solidFill>
              </a:rPr>
              <a:t>GloVe</a:t>
            </a:r>
            <a:r>
              <a:rPr lang="en-US" sz="1600">
                <a:solidFill>
                  <a:schemeClr val="bg1"/>
                </a:solidFill>
              </a:rPr>
              <a:t>, </a:t>
            </a:r>
            <a:r>
              <a:rPr lang="en-US" sz="1600" err="1">
                <a:solidFill>
                  <a:schemeClr val="bg1"/>
                </a:solidFill>
              </a:rPr>
              <a:t>FastText</a:t>
            </a:r>
            <a:r>
              <a:rPr lang="en-US" sz="1600">
                <a:solidFill>
                  <a:schemeClr val="bg1"/>
                </a:solidFill>
              </a:rPr>
              <a:t>, </a:t>
            </a:r>
            <a:r>
              <a:rPr lang="en-US" sz="1600" err="1">
                <a:solidFill>
                  <a:schemeClr val="bg1"/>
                </a:solidFill>
              </a:rPr>
              <a:t>ELMo</a:t>
            </a:r>
            <a:r>
              <a:rPr lang="en-US" sz="1600">
                <a:solidFill>
                  <a:schemeClr val="bg1"/>
                </a:solidFill>
              </a:rPr>
              <a:t>, BERT</a:t>
            </a:r>
            <a:r>
              <a:rPr lang="pl-PL" sz="1600">
                <a:solidFill>
                  <a:schemeClr val="bg1"/>
                </a:solidFill>
              </a:rPr>
              <a:t>, </a:t>
            </a:r>
            <a:r>
              <a:rPr lang="en-US" sz="1600">
                <a:solidFill>
                  <a:schemeClr val="bg1"/>
                </a:solidFill>
              </a:rPr>
              <a:t>XLM, Byte Pair Embeddings and of course our own Flair embeddings:</a:t>
            </a:r>
            <a:endParaRPr lang="pl-PL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err="1">
                <a:solidFill>
                  <a:schemeClr val="bg1"/>
                </a:solidFill>
              </a:rPr>
              <a:t>Includes</a:t>
            </a:r>
            <a:r>
              <a:rPr lang="pl-PL" sz="1600">
                <a:solidFill>
                  <a:schemeClr val="bg1"/>
                </a:solidFill>
              </a:rPr>
              <a:t> a „model zoo” of </a:t>
            </a:r>
            <a:r>
              <a:rPr lang="pl-PL" sz="1600" err="1">
                <a:solidFill>
                  <a:schemeClr val="bg1"/>
                </a:solidFill>
              </a:rPr>
              <a:t>pre-trained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models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ready</a:t>
            </a:r>
            <a:r>
              <a:rPr lang="pl-PL" sz="1600">
                <a:solidFill>
                  <a:schemeClr val="bg1"/>
                </a:solidFill>
              </a:rPr>
              <a:t> to </a:t>
            </a:r>
            <a:r>
              <a:rPr lang="pl-PL" sz="1600" err="1">
                <a:solidFill>
                  <a:schemeClr val="bg1"/>
                </a:solidFill>
              </a:rPr>
              <a:t>use</a:t>
            </a:r>
            <a:r>
              <a:rPr lang="pl-PL" sz="160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err="1">
                <a:solidFill>
                  <a:schemeClr val="bg1"/>
                </a:solidFill>
              </a:rPr>
              <a:t>Multilingual</a:t>
            </a:r>
            <a:endParaRPr lang="pl-PL" sz="1600">
              <a:solidFill>
                <a:schemeClr val="bg1"/>
              </a:solidFill>
            </a:endParaRPr>
          </a:p>
        </p:txBody>
      </p:sp>
      <p:pic>
        <p:nvPicPr>
          <p:cNvPr id="3074" name="Picture 2" descr="A picture of should be here">
            <a:extLst>
              <a:ext uri="{FF2B5EF4-FFF2-40B4-BE49-F238E27FC236}">
                <a16:creationId xmlns:a16="http://schemas.microsoft.com/office/drawing/2014/main" id="{632E7922-1C4F-BF11-DAAA-4402CE10E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89" y="2123582"/>
            <a:ext cx="6603595" cy="38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03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-11894"/>
            <a:ext cx="4193983" cy="1477048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SPEECH EMOTION DETECTION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25</a:t>
            </a:fld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07DF5A9-FD23-3A4A-7B04-515147EB1383}"/>
              </a:ext>
            </a:extLst>
          </p:cNvPr>
          <p:cNvSpPr txBox="1"/>
          <p:nvPr/>
        </p:nvSpPr>
        <p:spPr>
          <a:xfrm>
            <a:off x="8936353" y="1763328"/>
            <a:ext cx="288926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err="1">
                <a:solidFill>
                  <a:schemeClr val="bg1"/>
                </a:solidFill>
              </a:rPr>
              <a:t>Typically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deep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neural</a:t>
            </a:r>
            <a:r>
              <a:rPr lang="pl-PL" sz="1600">
                <a:solidFill>
                  <a:schemeClr val="bg1"/>
                </a:solidFill>
              </a:rPr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err="1">
                <a:solidFill>
                  <a:schemeClr val="bg1"/>
                </a:solidFill>
              </a:rPr>
              <a:t>Features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might</a:t>
            </a:r>
            <a:r>
              <a:rPr lang="pl-PL" sz="1600">
                <a:solidFill>
                  <a:schemeClr val="bg1"/>
                </a:solidFill>
              </a:rPr>
              <a:t>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>
                <a:solidFill>
                  <a:schemeClr val="bg1"/>
                </a:solidFill>
              </a:rPr>
              <a:t>Raw audio </a:t>
            </a:r>
            <a:r>
              <a:rPr lang="pl-PL" sz="1600" err="1">
                <a:solidFill>
                  <a:schemeClr val="bg1"/>
                </a:solidFill>
              </a:rPr>
              <a:t>files</a:t>
            </a:r>
            <a:endParaRPr lang="pl-PL" sz="1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>
                <a:solidFill>
                  <a:schemeClr val="bg1"/>
                </a:solidFill>
              </a:rPr>
              <a:t>(</a:t>
            </a:r>
            <a:r>
              <a:rPr lang="pl-PL" sz="1600" err="1">
                <a:solidFill>
                  <a:schemeClr val="bg1"/>
                </a:solidFill>
              </a:rPr>
              <a:t>mel</a:t>
            </a:r>
            <a:r>
              <a:rPr lang="pl-PL" sz="1600">
                <a:solidFill>
                  <a:schemeClr val="bg1"/>
                </a:solidFill>
              </a:rPr>
              <a:t>)</a:t>
            </a:r>
            <a:r>
              <a:rPr lang="pl-PL" sz="1600" err="1">
                <a:solidFill>
                  <a:schemeClr val="bg1"/>
                </a:solidFill>
              </a:rPr>
              <a:t>Spectrograms</a:t>
            </a:r>
            <a:endParaRPr lang="pl-PL" sz="1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err="1">
                <a:solidFill>
                  <a:schemeClr val="bg1"/>
                </a:solidFill>
              </a:rPr>
              <a:t>MFCCs</a:t>
            </a:r>
            <a:endParaRPr lang="pl-PL" sz="16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err="1">
                <a:solidFill>
                  <a:schemeClr val="bg1"/>
                </a:solidFill>
              </a:rPr>
              <a:t>Embeddings</a:t>
            </a:r>
            <a:r>
              <a:rPr lang="pl-PL" sz="1600">
                <a:solidFill>
                  <a:schemeClr val="bg1"/>
                </a:solidFill>
              </a:rPr>
              <a:t> (</a:t>
            </a:r>
            <a:r>
              <a:rPr lang="pl-PL" sz="1600" err="1">
                <a:solidFill>
                  <a:schemeClr val="bg1"/>
                </a:solidFill>
              </a:rPr>
              <a:t>e.g</a:t>
            </a:r>
            <a:r>
              <a:rPr lang="pl-PL" sz="1600">
                <a:solidFill>
                  <a:schemeClr val="bg1"/>
                </a:solidFill>
              </a:rPr>
              <a:t>. </a:t>
            </a:r>
            <a:r>
              <a:rPr lang="pl-PL" sz="1600" err="1">
                <a:solidFill>
                  <a:schemeClr val="bg1"/>
                </a:solidFill>
              </a:rPr>
              <a:t>created</a:t>
            </a:r>
            <a:r>
              <a:rPr lang="pl-PL" sz="1600">
                <a:solidFill>
                  <a:schemeClr val="bg1"/>
                </a:solidFill>
              </a:rPr>
              <a:t> from </a:t>
            </a:r>
            <a:r>
              <a:rPr lang="pl-PL" sz="1600" err="1">
                <a:solidFill>
                  <a:schemeClr val="bg1"/>
                </a:solidFill>
              </a:rPr>
              <a:t>self-supervised</a:t>
            </a:r>
            <a:r>
              <a:rPr lang="pl-PL" sz="1600">
                <a:solidFill>
                  <a:schemeClr val="bg1"/>
                </a:solidFill>
              </a:rPr>
              <a:t> wav2vec2.0)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>
                <a:solidFill>
                  <a:schemeClr val="bg1"/>
                </a:solidFill>
              </a:rPr>
              <a:t>|</a:t>
            </a:r>
            <a:r>
              <a:rPr lang="pl-PL" sz="1600" err="1">
                <a:solidFill>
                  <a:schemeClr val="bg1"/>
                </a:solidFill>
              </a:rPr>
              <a:t>Emotions</a:t>
            </a:r>
            <a:r>
              <a:rPr lang="pl-PL" sz="1600">
                <a:solidFill>
                  <a:schemeClr val="bg1"/>
                </a:solidFill>
              </a:rPr>
              <a:t> | &gt; |</a:t>
            </a:r>
            <a:r>
              <a:rPr lang="pl-PL" sz="1600" err="1">
                <a:solidFill>
                  <a:schemeClr val="bg1"/>
                </a:solidFill>
              </a:rPr>
              <a:t>Sentiments</a:t>
            </a:r>
            <a:r>
              <a:rPr lang="pl-PL" sz="1600">
                <a:solidFill>
                  <a:schemeClr val="bg1"/>
                </a:solidFill>
              </a:rPr>
              <a:t>|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err="1">
                <a:solidFill>
                  <a:schemeClr val="bg1"/>
                </a:solidFill>
              </a:rPr>
              <a:t>Emotions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involve</a:t>
            </a:r>
            <a:r>
              <a:rPr lang="pl-PL" sz="1600">
                <a:solidFill>
                  <a:schemeClr val="bg1"/>
                </a:solidFill>
              </a:rPr>
              <a:t> </a:t>
            </a:r>
            <a:r>
              <a:rPr lang="pl-PL" sz="1600" err="1">
                <a:solidFill>
                  <a:schemeClr val="bg1"/>
                </a:solidFill>
              </a:rPr>
              <a:t>anger</a:t>
            </a:r>
            <a:r>
              <a:rPr lang="pl-PL" sz="1600">
                <a:solidFill>
                  <a:schemeClr val="bg1"/>
                </a:solidFill>
              </a:rPr>
              <a:t>, </a:t>
            </a:r>
            <a:r>
              <a:rPr lang="pl-PL" sz="1600" err="1">
                <a:solidFill>
                  <a:schemeClr val="bg1"/>
                </a:solidFill>
              </a:rPr>
              <a:t>disgust</a:t>
            </a:r>
            <a:r>
              <a:rPr lang="pl-PL" sz="1600">
                <a:solidFill>
                  <a:schemeClr val="bg1"/>
                </a:solidFill>
              </a:rPr>
              <a:t>, </a:t>
            </a:r>
            <a:r>
              <a:rPr lang="pl-PL" sz="1600" err="1">
                <a:solidFill>
                  <a:schemeClr val="bg1"/>
                </a:solidFill>
              </a:rPr>
              <a:t>fear</a:t>
            </a:r>
            <a:r>
              <a:rPr lang="pl-PL" sz="1600">
                <a:solidFill>
                  <a:schemeClr val="bg1"/>
                </a:solidFill>
              </a:rPr>
              <a:t>, </a:t>
            </a:r>
            <a:r>
              <a:rPr lang="pl-PL" sz="1600" err="1">
                <a:solidFill>
                  <a:schemeClr val="bg1"/>
                </a:solidFill>
              </a:rPr>
              <a:t>happiness</a:t>
            </a:r>
            <a:r>
              <a:rPr lang="pl-PL" sz="1600">
                <a:solidFill>
                  <a:schemeClr val="bg1"/>
                </a:solidFill>
              </a:rPr>
              <a:t>, </a:t>
            </a:r>
            <a:r>
              <a:rPr lang="pl-PL" sz="1600" err="1">
                <a:solidFill>
                  <a:schemeClr val="bg1"/>
                </a:solidFill>
              </a:rPr>
              <a:t>pleasant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surprise</a:t>
            </a:r>
            <a:r>
              <a:rPr lang="pl-PL" sz="1600">
                <a:solidFill>
                  <a:schemeClr val="bg1"/>
                </a:solidFill>
              </a:rPr>
              <a:t>, </a:t>
            </a:r>
            <a:r>
              <a:rPr lang="pl-PL" sz="1600" err="1">
                <a:solidFill>
                  <a:schemeClr val="bg1"/>
                </a:solidFill>
              </a:rPr>
              <a:t>sadness</a:t>
            </a:r>
            <a:r>
              <a:rPr lang="pl-PL" sz="1600">
                <a:solidFill>
                  <a:schemeClr val="bg1"/>
                </a:solidFill>
              </a:rPr>
              <a:t>, and </a:t>
            </a:r>
            <a:r>
              <a:rPr lang="pl-PL" sz="1600" err="1">
                <a:solidFill>
                  <a:schemeClr val="bg1"/>
                </a:solidFill>
              </a:rPr>
              <a:t>neutral</a:t>
            </a:r>
            <a:r>
              <a:rPr lang="pl-PL" sz="1600">
                <a:solidFill>
                  <a:schemeClr val="bg1"/>
                </a:solidFill>
              </a:rPr>
              <a:t>. But </a:t>
            </a:r>
            <a:r>
              <a:rPr lang="pl-PL" sz="1600" err="1">
                <a:solidFill>
                  <a:schemeClr val="bg1"/>
                </a:solidFill>
              </a:rPr>
              <a:t>might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include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also</a:t>
            </a:r>
            <a:r>
              <a:rPr lang="pl-PL" sz="1600">
                <a:solidFill>
                  <a:schemeClr val="bg1"/>
                </a:solidFill>
              </a:rPr>
              <a:t> </a:t>
            </a:r>
            <a:r>
              <a:rPr lang="pl-PL" sz="1600" err="1">
                <a:solidFill>
                  <a:schemeClr val="bg1"/>
                </a:solidFill>
              </a:rPr>
              <a:t>e.g</a:t>
            </a:r>
            <a:r>
              <a:rPr lang="pl-PL" sz="1600">
                <a:solidFill>
                  <a:schemeClr val="bg1"/>
                </a:solidFill>
              </a:rPr>
              <a:t>. </a:t>
            </a:r>
            <a:r>
              <a:rPr lang="pl-PL" sz="1600" err="1">
                <a:solidFill>
                  <a:schemeClr val="bg1"/>
                </a:solidFill>
              </a:rPr>
              <a:t>frustration</a:t>
            </a:r>
            <a:r>
              <a:rPr lang="pl-PL" sz="1600">
                <a:solidFill>
                  <a:schemeClr val="bg1"/>
                </a:solidFill>
              </a:rPr>
              <a:t>. (</a:t>
            </a:r>
            <a:r>
              <a:rPr lang="pl-PL" sz="1600" err="1">
                <a:solidFill>
                  <a:schemeClr val="bg1"/>
                </a:solidFill>
              </a:rPr>
              <a:t>Dataset</a:t>
            </a:r>
            <a:r>
              <a:rPr lang="pl-PL" sz="1600">
                <a:solidFill>
                  <a:schemeClr val="bg1"/>
                </a:solidFill>
              </a:rPr>
              <a:t> dependent)</a:t>
            </a:r>
          </a:p>
        </p:txBody>
      </p:sp>
      <p:pic>
        <p:nvPicPr>
          <p:cNvPr id="2050" name="Picture 2" descr="Lesson 7 - Audio | walkwithfastai">
            <a:extLst>
              <a:ext uri="{FF2B5EF4-FFF2-40B4-BE49-F238E27FC236}">
                <a16:creationId xmlns:a16="http://schemas.microsoft.com/office/drawing/2014/main" id="{1F9D74ED-F908-1C7E-183C-F0797311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137" y="1908313"/>
            <a:ext cx="6828463" cy="41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7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b="1" cap="all" spc="400">
                <a:solidFill>
                  <a:schemeClr val="bg1"/>
                </a:solidFill>
                <a:latin typeface="+mn-lt"/>
              </a:rPr>
              <a:t>Q &amp; A</a:t>
            </a:r>
            <a:endParaRPr lang="pl-PL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714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-11894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Why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is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it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interesting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?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3</a:t>
            </a:fld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A27DE2C-FA8A-720F-75C6-B55955791875}"/>
              </a:ext>
            </a:extLst>
          </p:cNvPr>
          <p:cNvSpPr txBox="1"/>
          <p:nvPr/>
        </p:nvSpPr>
        <p:spPr>
          <a:xfrm>
            <a:off x="2213274" y="1856870"/>
            <a:ext cx="9315469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Unexplored</a:t>
            </a:r>
            <a:r>
              <a:rPr lang="en-US" sz="1400">
                <a:solidFill>
                  <a:schemeClr val="bg1"/>
                </a:solidFill>
              </a:rPr>
              <a:t> – we have not found previous work about </a:t>
            </a:r>
            <a:r>
              <a:rPr lang="en-US" sz="1400" err="1">
                <a:solidFill>
                  <a:schemeClr val="bg1"/>
                </a:solidFill>
              </a:rPr>
              <a:t>analysing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boradcast's</a:t>
            </a:r>
            <a:r>
              <a:rPr lang="en-US" sz="1400">
                <a:solidFill>
                  <a:schemeClr val="bg1"/>
                </a:solidFill>
              </a:rPr>
              <a:t> transcriptions.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 b="1">
                <a:solidFill>
                  <a:schemeClr val="bg1"/>
                </a:solidFill>
              </a:rPr>
              <a:t>Accessible</a:t>
            </a:r>
            <a:r>
              <a:rPr lang="en-US" sz="1400">
                <a:solidFill>
                  <a:schemeClr val="bg1"/>
                </a:solidFill>
              </a:rPr>
              <a:t> – everyone at least one has seen a football match and knows basic rules. 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 b="1">
                <a:solidFill>
                  <a:schemeClr val="bg1"/>
                </a:solidFill>
              </a:rPr>
              <a:t>Challenging</a:t>
            </a:r>
            <a:r>
              <a:rPr lang="en-US" sz="1400">
                <a:solidFill>
                  <a:schemeClr val="bg1"/>
                </a:solidFill>
              </a:rPr>
              <a:t> – data from three different sources – audio, text and tabular events.</a:t>
            </a:r>
          </a:p>
          <a:p>
            <a:endParaRPr lang="en-US" sz="1400" b="1">
              <a:solidFill>
                <a:schemeClr val="bg1"/>
              </a:solidFill>
            </a:endParaRPr>
          </a:p>
          <a:p>
            <a:r>
              <a:rPr lang="en-US" sz="1400" b="1">
                <a:solidFill>
                  <a:schemeClr val="bg1"/>
                </a:solidFill>
              </a:rPr>
              <a:t>Part of the bigger picture </a:t>
            </a:r>
            <a:r>
              <a:rPr lang="en-US" sz="1400">
                <a:solidFill>
                  <a:schemeClr val="bg1"/>
                </a:solidFill>
              </a:rPr>
              <a:t>– chance to </a:t>
            </a:r>
            <a:r>
              <a:rPr lang="en-US" sz="1400" err="1">
                <a:solidFill>
                  <a:schemeClr val="bg1"/>
                </a:solidFill>
              </a:rPr>
              <a:t>contribiute</a:t>
            </a:r>
            <a:r>
              <a:rPr lang="en-US" sz="1400">
                <a:solidFill>
                  <a:schemeClr val="bg1"/>
                </a:solidFill>
              </a:rPr>
              <a:t> in a field where recent years were marked by </a:t>
            </a:r>
            <a:r>
              <a:rPr lang="pl-PL" sz="1400">
                <a:solidFill>
                  <a:schemeClr val="bg1"/>
                </a:solidFill>
              </a:rPr>
              <a:t>			          </a:t>
            </a:r>
            <a:r>
              <a:rPr lang="en-US" sz="1400">
                <a:solidFill>
                  <a:schemeClr val="bg1"/>
                </a:solidFill>
              </a:rPr>
              <a:t>rapid introduction of various statistical </a:t>
            </a:r>
            <a:r>
              <a:rPr lang="en-US" sz="1400" err="1">
                <a:solidFill>
                  <a:schemeClr val="bg1"/>
                </a:solidFill>
              </a:rPr>
              <a:t>approches</a:t>
            </a:r>
            <a:r>
              <a:rPr lang="en-US" sz="14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-11894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Why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is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it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interesting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?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4</a:t>
            </a:fld>
            <a:endParaRPr lang="pl-PL"/>
          </a:p>
        </p:txBody>
      </p:sp>
      <p:pic>
        <p:nvPicPr>
          <p:cNvPr id="2" name="Symbol zastępczy zawartości 4" descr="Obraz zawierający trawa, Stadion piłkarski, stadium, Sztuczna murawa&#10;&#10;Opis wygenerowany automatycznie">
            <a:extLst>
              <a:ext uri="{FF2B5EF4-FFF2-40B4-BE49-F238E27FC236}">
                <a16:creationId xmlns:a16="http://schemas.microsoft.com/office/drawing/2014/main" id="{54825CC9-706E-E54C-60A8-37DD4E9F6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437" y="2180725"/>
            <a:ext cx="7317126" cy="41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1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-11894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Why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is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it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interesting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?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5</a:t>
            </a:fld>
            <a:endParaRPr lang="pl-PL"/>
          </a:p>
        </p:txBody>
      </p:sp>
      <p:pic>
        <p:nvPicPr>
          <p:cNvPr id="2" name="Multimedia online 1" title="Ankara Messi Kara Messi">
            <a:hlinkClick r:id="" action="ppaction://media"/>
            <a:extLst>
              <a:ext uri="{FF2B5EF4-FFF2-40B4-BE49-F238E27FC236}">
                <a16:creationId xmlns:a16="http://schemas.microsoft.com/office/drawing/2014/main" id="{027F973E-FC1B-E20F-0041-DF532506928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364377" y="1677490"/>
            <a:ext cx="8203474" cy="46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6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-11894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Why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is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it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 </a:t>
            </a:r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interesting</a:t>
            </a:r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?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6</a:t>
            </a:fld>
            <a:endParaRPr lang="pl-PL"/>
          </a:p>
        </p:txBody>
      </p:sp>
      <p:pic>
        <p:nvPicPr>
          <p:cNvPr id="1026" name="Picture 2" descr="Ankara Messi: What does this phrase mean, and where did it come from?">
            <a:extLst>
              <a:ext uri="{FF2B5EF4-FFF2-40B4-BE49-F238E27FC236}">
                <a16:creationId xmlns:a16="http://schemas.microsoft.com/office/drawing/2014/main" id="{CAFA8679-1510-14A2-2ADF-A7FA57A2B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90" y="2121090"/>
            <a:ext cx="7368210" cy="41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0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b="1" cap="all" spc="400" err="1">
                <a:solidFill>
                  <a:schemeClr val="bg1"/>
                </a:solidFill>
                <a:latin typeface="+mn-lt"/>
              </a:rPr>
              <a:t>Dataset</a:t>
            </a:r>
            <a:endParaRPr lang="pl-PL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610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-537356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pl-PL" sz="3600" b="1" cap="all" spc="400" err="1">
                <a:solidFill>
                  <a:schemeClr val="bg1"/>
                </a:solidFill>
                <a:latin typeface="+mn-lt"/>
              </a:rPr>
              <a:t>Soccernet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8</a:t>
            </a:fld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A27DE2C-FA8A-720F-75C6-B55955791875}"/>
              </a:ext>
            </a:extLst>
          </p:cNvPr>
          <p:cNvSpPr txBox="1"/>
          <p:nvPr/>
        </p:nvSpPr>
        <p:spPr>
          <a:xfrm>
            <a:off x="8690112" y="3429000"/>
            <a:ext cx="291814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Opensource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500 games from the main European Championships.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Two untrimmed videos for one match (each for one half period).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An average of 13 labels per match: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Goal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Yellow/Red 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Substitution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Exact minute of the match for each label.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45DEFFEA-3F63-4AF0-E2E3-0DFEA89C4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427" y="3117850"/>
            <a:ext cx="5869641" cy="32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08" y="-537356"/>
            <a:ext cx="4193983" cy="1477048"/>
          </a:xfrm>
        </p:spPr>
        <p:txBody>
          <a:bodyPr rtlCol="0">
            <a:normAutofit/>
          </a:bodyPr>
          <a:lstStyle/>
          <a:p>
            <a:pPr rtl="0"/>
            <a:r>
              <a:rPr lang="pl-PL" sz="3600" b="1" cap="all" spc="400">
                <a:solidFill>
                  <a:schemeClr val="bg1"/>
                </a:solidFill>
                <a:latin typeface="+mn-lt"/>
              </a:rPr>
              <a:t>Language</a:t>
            </a:r>
            <a:endParaRPr lang="pl-PL" sz="360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spc="400"/>
              <a:t>SOCCER COMMENTARY MINING</a:t>
            </a:r>
            <a:endParaRPr lang="pl-PL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9</a:t>
            </a:fld>
            <a:endParaRPr lang="pl-PL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8F9BF882-FBF1-5FC0-289C-E3917877B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809" y="1381915"/>
            <a:ext cx="7612379" cy="49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_Wszechświat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5_TF89338750_Win32" id="{E960A030-87E7-4B19-99FC-B88930A440A1}" vid="{69F1DB08-5F0C-41F7-8986-226F7D1435B9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Prezentacja z motywem galaktyki</Template>
  <Application>Microsoft Office PowerPoint</Application>
  <PresentationFormat>Panoramiczny</PresentationFormat>
  <Slides>26</Slides>
  <Notes>26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27" baseType="lpstr">
      <vt:lpstr>Gradient_Wszechświat</vt:lpstr>
      <vt:lpstr>SOCCER COMMENTARY MINING</vt:lpstr>
      <vt:lpstr>Why is it interesting?</vt:lpstr>
      <vt:lpstr>Why is it interesting?</vt:lpstr>
      <vt:lpstr>Why is it interesting?</vt:lpstr>
      <vt:lpstr>Why is it interesting?</vt:lpstr>
      <vt:lpstr>Why is it interesting?</vt:lpstr>
      <vt:lpstr>Dataset</vt:lpstr>
      <vt:lpstr>Soccernet</vt:lpstr>
      <vt:lpstr>Language</vt:lpstr>
      <vt:lpstr>Soccernet-v2</vt:lpstr>
      <vt:lpstr>TRANSCRIPTS GENERATION: WHISPER</vt:lpstr>
      <vt:lpstr>Research questions</vt:lpstr>
      <vt:lpstr>Research questions</vt:lpstr>
      <vt:lpstr>Project Approach</vt:lpstr>
      <vt:lpstr>PROject approach</vt:lpstr>
      <vt:lpstr>Preliminary Data Exploration</vt:lpstr>
      <vt:lpstr>Preliminary Data Exploration</vt:lpstr>
      <vt:lpstr>SENTIMENT ANALYSIS</vt:lpstr>
      <vt:lpstr>Lexicon-based "models"</vt:lpstr>
      <vt:lpstr>semantic orientation lexicons (POLARITY-BASED)</vt:lpstr>
      <vt:lpstr>sentiment intensity lexicons (valence-based)</vt:lpstr>
      <vt:lpstr>Context aware lexicons</vt:lpstr>
      <vt:lpstr>VADER</vt:lpstr>
      <vt:lpstr>FLAIR</vt:lpstr>
      <vt:lpstr>SPEECH EMOTION DETECTION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COMMENTARY MINING</dc:title>
  <dc:creator>Olejnik Władysław (STUD)</dc:creator>
  <cp:revision>3</cp:revision>
  <dcterms:created xsi:type="dcterms:W3CDTF">2023-11-08T00:10:31Z</dcterms:created>
  <dcterms:modified xsi:type="dcterms:W3CDTF">2023-11-08T22:12:38Z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